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Garamon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A080BAF-B926-4AC2-8318-42A1E79B137E}">
  <a:tblStyle styleId="{2A080BAF-B926-4AC2-8318-42A1E79B13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Garamond-bold.fntdata"/><Relationship Id="rId12" Type="http://schemas.openxmlformats.org/officeDocument/2006/relationships/slide" Target="slides/slide6.xml"/><Relationship Id="rId34" Type="http://schemas.openxmlformats.org/officeDocument/2006/relationships/font" Target="fonts/Garamond-regular.fntdata"/><Relationship Id="rId15" Type="http://schemas.openxmlformats.org/officeDocument/2006/relationships/slide" Target="slides/slide9.xml"/><Relationship Id="rId37" Type="http://schemas.openxmlformats.org/officeDocument/2006/relationships/font" Target="fonts/Garamond-boldItalic.fntdata"/><Relationship Id="rId14" Type="http://schemas.openxmlformats.org/officeDocument/2006/relationships/slide" Target="slides/slide8.xml"/><Relationship Id="rId36" Type="http://schemas.openxmlformats.org/officeDocument/2006/relationships/font" Target="fonts/Garamond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_B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-0192_MG_1898-Edit.jpg"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2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og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58" name="Shape 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443319" y="327040"/>
            <a:ext cx="73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6" name="Shape 66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ulle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43320" y="32704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5946223" y="0"/>
            <a:ext cx="3197700" cy="545100"/>
          </a:xfrm>
          <a:prstGeom prst="rect">
            <a:avLst/>
          </a:prstGeom>
          <a:solidFill>
            <a:srgbClr val="661023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dmark2 white.png" id="72" name="Shape 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1612" y="171924"/>
            <a:ext cx="1484540" cy="1880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1" y="5016499"/>
            <a:ext cx="9144000" cy="126900"/>
          </a:xfrm>
          <a:prstGeom prst="rect">
            <a:avLst/>
          </a:prstGeom>
          <a:solidFill>
            <a:srgbClr val="661023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" y="4953000"/>
            <a:ext cx="9144000" cy="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86720" y="1303788"/>
            <a:ext cx="79860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spcBef>
                <a:spcPts val="900"/>
              </a:spcBef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2087" lvl="1" marL="573087" marR="0" rtl="0" algn="l">
              <a:spcBef>
                <a:spcPts val="320"/>
              </a:spcBef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8112" lvl="2" marL="862012" marR="0" rtl="0" algn="l">
              <a:spcBef>
                <a:spcPts val="320"/>
              </a:spcBef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6525" lvl="3" marL="1139825" marR="0" rtl="0" algn="l">
              <a:spcBef>
                <a:spcPts val="320"/>
              </a:spcBef>
              <a:buClr>
                <a:schemeClr val="accent5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44462" lvl="4" marL="1427162" marR="0" rtl="0" algn="l">
              <a:spcBef>
                <a:spcPts val="280"/>
              </a:spcBef>
              <a:buClr>
                <a:srgbClr val="000000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_A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-0192_MG_1945.jpg"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2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43319" y="327040"/>
            <a:ext cx="7794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861119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76337" y="150935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774061" y="468837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lang="en" sz="12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3660559" y="0"/>
            <a:ext cx="5483400" cy="3556500"/>
          </a:xfrm>
          <a:prstGeom prst="rect">
            <a:avLst/>
          </a:prstGeom>
          <a:solidFill>
            <a:srgbClr val="5C0D1C">
              <a:alpha val="8471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wordmark_wtag_white.pn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300" y="205020"/>
            <a:ext cx="2111914" cy="4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981787" y="2163915"/>
            <a:ext cx="419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Midway</a:t>
            </a: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Design Review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981788" y="1107397"/>
            <a:ext cx="491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PerFectIT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971058" y="3037656"/>
            <a:ext cx="3925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December 11,</a:t>
            </a:r>
            <a:r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en" sz="1200">
                <a:solidFill>
                  <a:schemeClr val="lt1"/>
                </a:solidFill>
              </a:rPr>
              <a:t>7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Sensors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EMG Sensors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Conductive fabric electrodes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Signal detection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Sewn into knee brace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Analog Devices AD8232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Amplifier (~ 40dB of gain)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Filter (single-pole HPF @ 5Hz)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Sensors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Inertial Measuring Unit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SparkFun 9DoF Razor IMU MO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3-axis accelerometer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3-axis gyroscope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3-axis magnetometer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Integrated into clip on device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Clipped to weight lifting belt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Monitors the orientation of the user at the hips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This location acts as the users center of gravity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-"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Foot </a:t>
            </a:r>
            <a:r>
              <a:rPr lang="en"/>
              <a:t>Sensors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Force Sensing Resistors (FSR)</a:t>
            </a:r>
          </a:p>
          <a:p>
            <a:pPr indent="-303212" lvl="1" marL="573087" marR="0" rtl="0" algn="l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aramond"/>
              <a:buChar char="–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Detect pressure, squeezing, and weight</a:t>
            </a:r>
          </a:p>
          <a:p>
            <a:pPr indent="-303212" lvl="1" marL="573087" marR="0" rtl="0" algn="l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aramond"/>
              <a:buChar char="–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Changes resistive value depending on pressure</a:t>
            </a:r>
          </a:p>
          <a:p>
            <a:pPr indent="-303212" lvl="1" marL="573087" marR="0" rtl="0" algn="l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aramond"/>
              <a:buChar char="–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More expensive than piezo sensors, but more reliable</a:t>
            </a:r>
          </a:p>
          <a:p>
            <a:pPr indent="-252412" lvl="2" marL="862012" marR="0" rtl="0" algn="l"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Still low cost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350" y="1464700"/>
            <a:ext cx="2091300" cy="140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350" y="2865475"/>
            <a:ext cx="2091300" cy="1612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Foot </a:t>
            </a:r>
            <a:r>
              <a:rPr lang="en"/>
              <a:t>Sensors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375" y="1862363"/>
            <a:ext cx="4054325" cy="20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825" y="1736918"/>
            <a:ext cx="3338325" cy="234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Foot </a:t>
            </a:r>
            <a:r>
              <a:rPr lang="en"/>
              <a:t>Sensor Schematic (PCB Design)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188" y="1424300"/>
            <a:ext cx="5550275" cy="30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3871438" y="1140563"/>
            <a:ext cx="11298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5 V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214675" y="4161800"/>
            <a:ext cx="723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FSR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165150" y="4161800"/>
            <a:ext cx="723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FSR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017775" y="4161800"/>
            <a:ext cx="7233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FSR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2775150" y="2670275"/>
            <a:ext cx="4881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710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771625" y="2651188"/>
            <a:ext cx="4881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710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882200" y="2651188"/>
            <a:ext cx="4881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710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983175" y="4483725"/>
            <a:ext cx="48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V1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888450" y="4483725"/>
            <a:ext cx="48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V2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376550" y="4483725"/>
            <a:ext cx="4881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V3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Foot </a:t>
            </a:r>
            <a:r>
              <a:rPr lang="en"/>
              <a:t>Sensors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25" y="1532087"/>
            <a:ext cx="4754800" cy="28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5776275" y="2299650"/>
            <a:ext cx="1983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5875700" y="2019425"/>
            <a:ext cx="1884600" cy="1220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200" y="2525325"/>
            <a:ext cx="28956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Raspberry Pi 3 Model B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Single board computer with </a:t>
            </a:r>
            <a:b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Wireless LAN and Bluetooth</a:t>
            </a:r>
            <a:b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Connectivity (BLE)</a:t>
            </a:r>
          </a:p>
          <a:p>
            <a:pPr indent="-228600" lvl="0" marL="228600" rtl="0">
              <a:spcBef>
                <a:spcPts val="0"/>
              </a:spcBef>
              <a:buClr>
                <a:schemeClr val="dk1"/>
              </a:buClr>
              <a:buSzPts val="1800"/>
              <a:buFont typeface="Garamond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40 pin GPIO</a:t>
            </a:r>
          </a:p>
          <a:p>
            <a:pPr indent="-228600" lvl="0" marL="228600" rtl="0">
              <a:spcBef>
                <a:spcPts val="0"/>
              </a:spcBef>
              <a:buClr>
                <a:schemeClr val="dk1"/>
              </a:buClr>
              <a:buSzPts val="1800"/>
              <a:buFont typeface="Garamond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Micro SD Port</a:t>
            </a:r>
          </a:p>
          <a:p>
            <a:pPr indent="-228600" lvl="0" marL="228600" rtl="0">
              <a:spcBef>
                <a:spcPts val="0"/>
              </a:spcBef>
              <a:buClr>
                <a:schemeClr val="dk1"/>
              </a:buClr>
              <a:buSzPts val="1800"/>
              <a:buFont typeface="Garamond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$35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574" y="1335375"/>
            <a:ext cx="4484745" cy="325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Power Budget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625"/>
            <a:ext cx="8839202" cy="27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Software Design Specifications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Database Storage Options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SQLite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AWS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Firebase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SQLite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Light weight, no network access, relational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AWS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Cloud Service, User Authentication, Cloud Storage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Firebase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Cloud Service, User Authentication, NoSQL, Cloud Storage, Compatible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Data Store and </a:t>
            </a:r>
            <a:r>
              <a:rPr lang="en"/>
              <a:t>Retrieve</a:t>
            </a:r>
            <a:r>
              <a:rPr lang="en"/>
              <a:t> Protocol	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43323" y="1335375"/>
            <a:ext cx="47955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MDR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Chose SQLite Implementation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Get the skeleton and the idea of the future fixed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Familiarize with graphics and intents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Looking into the future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Scale the project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Implement cloud service 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600" y="1460124"/>
            <a:ext cx="2914649" cy="13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600" y="2859400"/>
            <a:ext cx="2914650" cy="16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4294967295" type="title"/>
          </p:nvPr>
        </p:nvSpPr>
        <p:spPr>
          <a:xfrm>
            <a:off x="111319" y="112667"/>
            <a:ext cx="7316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Introducing team members</a:t>
            </a:r>
          </a:p>
        </p:txBody>
      </p:sp>
      <p:pic>
        <p:nvPicPr>
          <p:cNvPr descr="https://lh6.googleusercontent.com/OKmnoZkUSx_7NGwU8-3lqMjGVqCqgJh0MCcWGUQXm2Ub6kXHR9G1QNBOb_X9xVhFPpux24Bn13QJCFMXkZmYIBQlciyCcQchftYAKwWAhB3enoYdeViDC-tDrTzkZY1pyKp3tdqREaI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28" y="1765200"/>
            <a:ext cx="2135774" cy="23618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71830" y="1197123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 Yarram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629232" y="1197123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Nick Raymond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770098" y="1168662"/>
            <a:ext cx="186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Andrew Sjogren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744036" y="1173090"/>
            <a:ext cx="231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Maxwell Gerhardson</a:t>
            </a:r>
          </a:p>
        </p:txBody>
      </p:sp>
      <p:pic>
        <p:nvPicPr>
          <p:cNvPr descr="nich ray.PNG"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232" y="1758030"/>
            <a:ext cx="1749051" cy="2412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SRKSxW9j5LZxlngc-cpccmG-l6sRiElN-vKWlPzkIF0K0lzZVCViQdRTEEJeXldKjVgvZJk-J-Whz3eJyIhcLvkGTiA83eg4UMkH31m2u-OWzqPVZtzoi9DI65syEP77FY57TWVoEfc" id="102" name="Shape 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1612" y="1796720"/>
            <a:ext cx="1916561" cy="236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0983" y="1796724"/>
            <a:ext cx="2230418" cy="23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610175" y="771975"/>
            <a:ext cx="52068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Block Diagram 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92025" y="1076638"/>
            <a:ext cx="4159800" cy="3534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Splash Screen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Main Activity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Display Message Activity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–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Branch: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Workout Activity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Metric Activity 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Progress Activity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250" y="880725"/>
            <a:ext cx="4253826" cy="39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443320" y="327040"/>
            <a:ext cx="73170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Weight Algorithm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130573" y="1303800"/>
            <a:ext cx="4606500" cy="32883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ts val="2000"/>
              <a:buChar char="-"/>
            </a:pPr>
            <a:r>
              <a:rPr lang="en"/>
              <a:t>Relative Weight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0"/>
              </a:spcBef>
              <a:buSzPts val="2000"/>
              <a:buChar char="-"/>
            </a:pPr>
            <a:r>
              <a:rPr lang="en"/>
              <a:t>Leveling off at the top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0"/>
              </a:spcBef>
              <a:buSzPts val="2000"/>
              <a:buChar char="-"/>
            </a:pPr>
            <a:r>
              <a:rPr lang="en"/>
              <a:t>Noise issues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0"/>
              </a:spcBef>
              <a:buSzPts val="2000"/>
              <a:buChar char="-"/>
            </a:pPr>
            <a:r>
              <a:rPr lang="en"/>
              <a:t>Application Data Aggregates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500" y="1899975"/>
            <a:ext cx="4054325" cy="20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43320" y="296365"/>
            <a:ext cx="73170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Weight Calibration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575" y="1880613"/>
            <a:ext cx="6499601" cy="20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217925" y="1485975"/>
            <a:ext cx="2246400" cy="2804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-Good Relativity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-Inside of foot takes on more of weight with added load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-Clear weight shift from standing to squatting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43320" y="327040"/>
            <a:ext cx="73170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IRB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86720" y="1303788"/>
            <a:ext cx="7986000" cy="3288300"/>
          </a:xfrm>
          <a:prstGeom prst="rect">
            <a:avLst/>
          </a:prstGeom>
          <a:solidFill>
            <a:srgbClr val="B7B7B7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-January 25 Submission Deadline for February 8 meeting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-Begin to squat with just the bar looking in the mirror to adjust form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-2 sets x 10 reps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- Add weight to bar according to your strength level 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-25% of 1 rep maximum 2 sets x 6 reps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-50% of 1 rep maximum 2 sets x 6 reps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-75% of 1 rep maximum 1 set x 5 reps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Proposed CDR Deliverables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Char char="●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Sai Yarram</a:t>
            </a: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Have a fully functioning backend of the application </a:t>
            </a:r>
          </a:p>
          <a:p>
            <a: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Integrate with the cloud and have a database setup 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aramond"/>
              <a:buChar char="■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Authenticate Users, Stability, Analytics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Work with Nick Raymond on UI and Data Processing/Algorithms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Nick Raymond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Work on UI, Bluetooth Connection, and Data Processing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■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Connect the hardware to the app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■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Develop an algorithm with Sai Yaram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Proposed CDR Deliverables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Char char="●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Andrew Sjogren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Complete PCB for foot mapping sensors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Communicate foot sensor data via bluetooth to Raspberry Pi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Work with Max to communicate data to Android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Testing / debugging of integrated subsystem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Max Gerhardson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IMU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Complete PCB for emg sensors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Communicate EMG data via bluetooth to Raspberry Pi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Work with Andrew to communicate data to Android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Testing / debugging of integrated subsystem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Shape 294"/>
          <p:cNvGraphicFramePr/>
          <p:nvPr/>
        </p:nvGraphicFramePr>
        <p:xfrm>
          <a:off x="251738" y="6440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{2A080BAF-B926-4AC2-8318-42A1E79B137E}</a:tableStyleId>
              </a:tblPr>
              <a:tblGrid>
                <a:gridCol w="3690050"/>
                <a:gridCol w="878000"/>
                <a:gridCol w="947425"/>
                <a:gridCol w="839200"/>
                <a:gridCol w="830400"/>
                <a:gridCol w="872900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1/10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1/30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2/10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3/1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4/28</a:t>
                      </a: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Design PCB for EMG and FSR circuits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Configure IMU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Communicate sensor data to Raspberry Pi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Communicate data from Pi to mobile app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and debug system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Fully Functioning Back End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46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Finalize Algorithm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46225"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Integrate Cloud + Database Setup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46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Bluetooth Connection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295" name="Shape 295"/>
          <p:cNvSpPr/>
          <p:nvPr/>
        </p:nvSpPr>
        <p:spPr>
          <a:xfrm>
            <a:off x="821575" y="4618800"/>
            <a:ext cx="455700" cy="2070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1249650" y="4580700"/>
            <a:ext cx="16845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/>
              <a:t>= </a:t>
            </a:r>
            <a:r>
              <a:rPr lang="en" sz="900"/>
              <a:t>Max &amp; Andrew</a:t>
            </a:r>
          </a:p>
        </p:txBody>
      </p:sp>
      <p:sp>
        <p:nvSpPr>
          <p:cNvPr id="297" name="Shape 297"/>
          <p:cNvSpPr txBox="1"/>
          <p:nvPr>
            <p:ph type="title"/>
          </p:nvPr>
        </p:nvSpPr>
        <p:spPr>
          <a:xfrm>
            <a:off x="251750" y="-2"/>
            <a:ext cx="73170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Schedule</a:t>
            </a:r>
          </a:p>
        </p:txBody>
      </p:sp>
      <p:sp>
        <p:nvSpPr>
          <p:cNvPr id="298" name="Shape 298"/>
          <p:cNvSpPr/>
          <p:nvPr/>
        </p:nvSpPr>
        <p:spPr>
          <a:xfrm>
            <a:off x="2347875" y="4618800"/>
            <a:ext cx="455700" cy="207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2838075" y="4599750"/>
            <a:ext cx="16845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900"/>
              <a:t>= Nick &amp; Sai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3660559" y="0"/>
            <a:ext cx="5483400" cy="3556500"/>
          </a:xfrm>
          <a:prstGeom prst="rect">
            <a:avLst/>
          </a:prstGeom>
          <a:solidFill>
            <a:srgbClr val="5C0D1C">
              <a:alpha val="84710"/>
            </a:srgb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wordmark_wtag_white.png"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300" y="205020"/>
            <a:ext cx="2111914" cy="4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3981787" y="2163915"/>
            <a:ext cx="419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3981788" y="1107397"/>
            <a:ext cx="491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Thank you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Questions?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971058" y="3037656"/>
            <a:ext cx="3925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46062" y="134"/>
            <a:ext cx="73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b="1" i="0" lang="en" sz="26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Injury prevention while exercising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46062" y="938255"/>
            <a:ext cx="7991100" cy="387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1" lang="en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Causes of Sports Injuries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Repetitive actions with poor form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Overtraining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Misuse of Exercise machines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Overlooking warm-up exercises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b="1" lang="en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Current Prevention Methods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Personal trainers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Online tutorials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Expensive Group Classes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Related image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115" y="1423284"/>
            <a:ext cx="3144416" cy="284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43320" y="12807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Our Solution: PerFectIT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43325" y="1057225"/>
            <a:ext cx="7986000" cy="3807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Garamond"/>
                <a:ea typeface="Garamond"/>
                <a:cs typeface="Garamond"/>
                <a:sym typeface="Garamond"/>
              </a:rPr>
              <a:t>A wearable monitoring system integrated with:</a:t>
            </a:r>
          </a:p>
          <a:p>
            <a:pPr indent="-2286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Pressure mapping insoles</a:t>
            </a:r>
          </a:p>
          <a:p>
            <a:pPr indent="-293687" lvl="1" marL="10302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Utilize pressure sensors to monitor a user’s balance during resistance exercise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68580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Electromyogram (</a:t>
            </a: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EMG) measuring knee braces</a:t>
            </a:r>
          </a:p>
          <a:p>
            <a:pPr indent="-293687" lvl="1" marL="10302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EMG sensors measure muscle strain at the quadriceps to ensure the user is driving through exercise with uniform force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685800" rtl="0">
              <a:spcBef>
                <a:spcPts val="0"/>
              </a:spcBef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Inertial Measuring Unit (IMU)</a:t>
            </a:r>
          </a:p>
          <a:p>
            <a:pPr indent="-293687" lvl="1" marL="1030287" rtl="0">
              <a:spcBef>
                <a:spcPts val="0"/>
              </a:spcBef>
              <a:buClr>
                <a:schemeClr val="accent1"/>
              </a:buClr>
              <a:buSzPts val="1800"/>
              <a:buFont typeface="Arial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3-axis gyrometer and accelerometer measure imbalances in your center of gravity through your hips</a:t>
            </a:r>
          </a:p>
          <a:p>
            <a:pPr indent="-293687" lvl="1" marL="1030287" rtl="0">
              <a:spcBef>
                <a:spcPts val="0"/>
              </a:spcBef>
              <a:buClr>
                <a:schemeClr val="accent1"/>
              </a:buClr>
              <a:buSzPts val="1800"/>
              <a:buFont typeface="Arial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Integrated into clip-on device (clip to weight-lifting belt or shorts)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Requirements Analysis: Specifications</a:t>
            </a: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43320" y="1335367"/>
            <a:ext cx="7986000" cy="32547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rtl="0">
              <a:spcBef>
                <a:spcPts val="0"/>
              </a:spcBef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Real-time monitoring and analysis of a person’s form while squatting</a:t>
            </a:r>
          </a:p>
          <a:p>
            <a:pPr indent="-293687" lvl="1" marL="573087" rtl="0">
              <a:spcBef>
                <a:spcPts val="0"/>
              </a:spcBef>
              <a:buClr>
                <a:schemeClr val="accent1"/>
              </a:buClr>
              <a:buSzPts val="1800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EMG to monitor the force attributed by each leg during the exercise</a:t>
            </a:r>
          </a:p>
          <a:p>
            <a:pPr indent="-293687" lvl="1" marL="573087" rtl="0">
              <a:spcBef>
                <a:spcPts val="0"/>
              </a:spcBef>
              <a:buClr>
                <a:schemeClr val="accent1"/>
              </a:buClr>
              <a:buSzPts val="1800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Measure the weight distribution and changes in the user’s center of gravity in real-time during resistance exercise</a:t>
            </a:r>
          </a:p>
          <a:p>
            <a:pPr indent="-252412" lvl="2" marL="862012" rtl="0">
              <a:spcBef>
                <a:spcPts val="0"/>
              </a:spcBef>
              <a:buSzPts val="1800"/>
              <a:buFont typeface="Garamond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Foot pressure mapping</a:t>
            </a:r>
          </a:p>
          <a:p>
            <a:pPr indent="-252412" lvl="2" marL="862012" rtl="0">
              <a:spcBef>
                <a:spcPts val="0"/>
              </a:spcBef>
              <a:buSzPts val="1800"/>
              <a:buFont typeface="Garamond"/>
              <a:buChar char="•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Inertial measuring unit (IMU)</a:t>
            </a:r>
          </a:p>
          <a:p>
            <a:pPr indent="-69850" lvl="0" marL="91440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>
              <a:spcBef>
                <a:spcPts val="0"/>
              </a:spcBef>
              <a:buSzPts val="1800"/>
              <a:buChar char="•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Wearable technology</a:t>
            </a:r>
          </a:p>
          <a:p>
            <a:pPr indent="-293687" lvl="1" marL="573087" rtl="0">
              <a:spcBef>
                <a:spcPts val="0"/>
              </a:spcBef>
              <a:buClr>
                <a:schemeClr val="accent1"/>
              </a:buClr>
              <a:buSzPts val="1800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All hardware is built into a wearable device (knee brace, shoe insole, belt clip)</a:t>
            </a:r>
          </a:p>
          <a:p>
            <a:pPr indent="-293687" lvl="1" marL="573087" rtl="0">
              <a:spcBef>
                <a:spcPts val="0"/>
              </a:spcBef>
              <a:buClr>
                <a:schemeClr val="accent1"/>
              </a:buClr>
              <a:buSzPts val="1800"/>
              <a:buChar char="–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Wirelessly communicate data to mobile application for analyses</a:t>
            </a:r>
          </a:p>
          <a:p>
            <a:pPr indent="-293687" lvl="1" marL="573087" rtl="0">
              <a:spcBef>
                <a:spcPts val="0"/>
              </a:spcBef>
              <a:buClr>
                <a:schemeClr val="accent1"/>
              </a:buClr>
              <a:buSzPts val="1800"/>
              <a:buChar char="–"/>
            </a:pPr>
            <a:r>
              <a:rPr b="1"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Low power consumption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60440" y="34406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b="1" i="0" lang="en" sz="2800" u="none" cap="none" strike="noStrike">
                <a:solidFill>
                  <a:srgbClr val="861119"/>
                </a:solidFill>
                <a:latin typeface="Arial"/>
                <a:ea typeface="Arial"/>
                <a:cs typeface="Arial"/>
                <a:sym typeface="Arial"/>
              </a:rPr>
              <a:t>Individual Responsibilities 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92981" y="891656"/>
            <a:ext cx="4325400" cy="387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87" lvl="0" marL="158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Software Team </a:t>
            </a:r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Sai Yarram</a:t>
            </a:r>
          </a:p>
          <a:p>
            <a:pPr indent="-228600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-"/>
            </a:pPr>
            <a:r>
              <a:rPr lang="en" sz="1400"/>
              <a:t>Server</a:t>
            </a:r>
            <a:r>
              <a:rPr lang="en" sz="1400"/>
              <a:t> and </a:t>
            </a:r>
            <a:r>
              <a:rPr lang="en" sz="1400"/>
              <a:t>Backend</a:t>
            </a:r>
            <a:r>
              <a:rPr lang="en" sz="1400"/>
              <a:t> </a:t>
            </a:r>
            <a:r>
              <a:rPr lang="en" sz="1400"/>
              <a:t>development and Implementation </a:t>
            </a:r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User Authentication, Data Storage/Retrieval Implementation</a:t>
            </a:r>
          </a:p>
          <a:p>
            <a:pPr indent="-212725" lvl="0" marL="2286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UI and Algorithm Development  </a:t>
            </a:r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" sz="1800" u="sng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Nick Raymond</a:t>
            </a:r>
          </a:p>
          <a:p>
            <a:pPr indent="-212725" lvl="0" marL="228600" marR="0" rtl="0" algn="l">
              <a:spcBef>
                <a:spcPts val="900"/>
              </a:spcBef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Hardware and Software Integration </a:t>
            </a:r>
          </a:p>
          <a:p>
            <a:pPr indent="-280987" lvl="1" marL="573087" marR="0" rtl="0" algn="l">
              <a:spcBef>
                <a:spcPts val="900"/>
              </a:spcBef>
              <a:buSzPts val="1400"/>
              <a:buChar char="–"/>
            </a:pPr>
            <a:r>
              <a:rPr lang="en" sz="1400"/>
              <a:t>Implementation of Bluetooth </a:t>
            </a:r>
          </a:p>
          <a:p>
            <a:pPr indent="-212725" lvl="0" marL="228600" rtl="0">
              <a:spcBef>
                <a:spcPts val="0"/>
              </a:spcBef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</a:rPr>
              <a:t>Weight calibration analysis with FSR</a:t>
            </a:r>
          </a:p>
          <a:p>
            <a:pPr indent="-212725" lvl="0" marL="228600" marR="0" rtl="0" algn="l">
              <a:spcBef>
                <a:spcPts val="900"/>
              </a:spcBef>
              <a:buClr>
                <a:schemeClr val="accent1"/>
              </a:buClr>
              <a:buSzPts val="1400"/>
              <a:buFont typeface="Arial"/>
              <a:buChar char="-"/>
            </a:pPr>
            <a:r>
              <a:rPr lang="en" sz="1400"/>
              <a:t>UI and Algorithm Development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915231" y="890619"/>
            <a:ext cx="4149300" cy="387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87" lvl="0" marL="1587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Hardware Team </a:t>
            </a:r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Andrew Sjogren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Decision between FSR and Piezo Sensors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Implementation of chosen sensor into constructed foot insoles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Testing and calibration of foot insoles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PCB schematic design for foot insoles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Data collection</a:t>
            </a:r>
          </a:p>
          <a:p>
            <a:pPr indent="-1587" lvl="0" marL="1587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18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Maxwell Gerhardson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Design and implement AD8232 for EMG sensing into knee brace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PCB design for EMG sensing circuit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</a:pPr>
            <a:r>
              <a:rPr lang="en"/>
              <a:t>Implement 9DOF razor IMU </a:t>
            </a: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43320" y="19982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Proposed </a:t>
            </a:r>
            <a:r>
              <a:rPr lang="en"/>
              <a:t>MDR Deliverables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43320" y="1335367"/>
            <a:ext cx="7986000" cy="3256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Working foot sensors</a:t>
            </a:r>
          </a:p>
          <a:p>
            <a:pPr indent="-303212" lvl="1" marL="573087" rtl="0">
              <a:spcBef>
                <a:spcPts val="0"/>
              </a:spcBef>
              <a:buClr>
                <a:schemeClr val="accent5"/>
              </a:buClr>
              <a:buSzPts val="1800"/>
              <a:buFont typeface="Garamond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expected readings on oscilloscope</a:t>
            </a:r>
          </a:p>
          <a:p>
            <a:pPr indent="-303212" lvl="1" marL="573087" rtl="0">
              <a:spcBef>
                <a:spcPts val="0"/>
              </a:spcBef>
              <a:buClr>
                <a:schemeClr val="accent5"/>
              </a:buClr>
              <a:buSzPts val="1800"/>
              <a:buFont typeface="Garamond"/>
              <a:buChar char="–"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Breadboard to be printed to the PCB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Char char="•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Decision between silver electrodes and textile cloth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Char char="•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Skeleton of Mobile User Interface </a:t>
            </a:r>
          </a:p>
          <a:p>
            <a:pPr indent="-303212" lvl="1" marL="573087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aramond"/>
              <a:buChar char="–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Initial Page</a:t>
            </a:r>
          </a:p>
          <a:p>
            <a:pPr indent="-252412" lvl="2" marL="862012" marR="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Login/Signup </a:t>
            </a:r>
          </a:p>
          <a:p>
            <a:pPr indent="-303212" lvl="1" marL="573087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aramond"/>
              <a:buChar char="–"/>
            </a:pPr>
            <a:r>
              <a:rPr b="1" lang="en" sz="1800">
                <a:latin typeface="Garamond"/>
                <a:ea typeface="Garamond"/>
                <a:cs typeface="Garamond"/>
                <a:sym typeface="Garamond"/>
              </a:rPr>
              <a:t>Main Page</a:t>
            </a:r>
          </a:p>
          <a:p>
            <a:pPr indent="-1587" lvl="0" marL="1587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b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587" lvl="0" marL="1587" marR="0" rtl="0" algn="l">
              <a:spcBef>
                <a:spcPts val="9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925" y="2066362"/>
            <a:ext cx="2470827" cy="179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43320" y="12807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Previous</a:t>
            </a:r>
            <a:r>
              <a:rPr lang="en"/>
              <a:t> Block Diagram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375" y="1057775"/>
            <a:ext cx="7055250" cy="37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43320" y="-405330"/>
            <a:ext cx="7317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61119"/>
              </a:buClr>
              <a:buFont typeface="Arial"/>
              <a:buNone/>
            </a:pPr>
            <a:r>
              <a:rPr lang="en"/>
              <a:t>Revised Block Diagram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725" y="628400"/>
            <a:ext cx="6711176" cy="41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